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85" r:id="rId7"/>
    <p:sldId id="260" r:id="rId8"/>
    <p:sldId id="263" r:id="rId9"/>
    <p:sldId id="286" r:id="rId10"/>
    <p:sldId id="287" r:id="rId11"/>
    <p:sldId id="261" r:id="rId12"/>
    <p:sldId id="264" r:id="rId13"/>
    <p:sldId id="288" r:id="rId14"/>
    <p:sldId id="289" r:id="rId15"/>
    <p:sldId id="294" r:id="rId16"/>
    <p:sldId id="262" r:id="rId17"/>
    <p:sldId id="290" r:id="rId18"/>
    <p:sldId id="265" r:id="rId19"/>
    <p:sldId id="291" r:id="rId20"/>
    <p:sldId id="292" r:id="rId21"/>
    <p:sldId id="293" r:id="rId22"/>
    <p:sldId id="284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-163"/>
      </p:cViewPr>
      <p:guideLst>
        <p:guide orient="horz" pos="2160"/>
        <p:guide pos="302"/>
        <p:guide pos="7378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7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1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1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9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9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92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0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3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31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16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00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048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6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02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6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38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腾讯招聘信息的方便分析的点不多，但是可能正是因为如此，他的数据比较好获取，这既是他的优点，也是他的缺点吧。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2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723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47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前两个截图说明为什么有这两个函数，指明其中的</a:t>
            </a:r>
            <a:r>
              <a:rPr lang="en-US" altLang="zh-CN" dirty="0" err="1"/>
              <a:t>postId</a:t>
            </a:r>
            <a:r>
              <a:rPr lang="zh-CN" altLang="en-US" dirty="0"/>
              <a:t>的联系，再简要讲解后两个函数，说明最后的</a:t>
            </a:r>
            <a:r>
              <a:rPr lang="en-US" altLang="zh-CN" dirty="0" err="1"/>
              <a:t>data_list</a:t>
            </a:r>
            <a:r>
              <a:rPr lang="zh-CN" altLang="en-US" dirty="0"/>
              <a:t>就是获取到的数据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35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8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0943" y="64539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9240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4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6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notesSlide" Target="../notesSlides/notesSlide21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tags" Target="../tags/tag60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32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tags" Target="../tags/tag62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tags" Target="../tags/tag61.xml"/><Relationship Id="rId8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SlideNumberPlaceholder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E1168BD-B89D-45A0-80F6-097A0BF57B6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11224980" y="5899826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rot="5400000">
            <a:off x="2472494" y="-740107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PA_组合 6"/>
          <p:cNvGrpSpPr/>
          <p:nvPr>
            <p:custDataLst>
              <p:tags r:id="rId4"/>
            </p:custDataLst>
          </p:nvPr>
        </p:nvGrpSpPr>
        <p:grpSpPr>
          <a:xfrm>
            <a:off x="7381082" y="4828029"/>
            <a:ext cx="3582863" cy="2029971"/>
            <a:chOff x="2479453" y="4851245"/>
            <a:chExt cx="3582863" cy="2029971"/>
          </a:xfrm>
          <a:solidFill>
            <a:schemeClr val="bg1"/>
          </a:solidFill>
        </p:grpSpPr>
        <p:sp>
          <p:nvSpPr>
            <p:cNvPr id="8" name="任意多边形 40"/>
            <p:cNvSpPr>
              <a:spLocks noChangeAspect="1"/>
            </p:cNvSpPr>
            <p:nvPr/>
          </p:nvSpPr>
          <p:spPr bwMode="auto">
            <a:xfrm rot="5400000">
              <a:off x="3255899" y="4074799"/>
              <a:ext cx="2029971" cy="3582863"/>
            </a:xfrm>
            <a:custGeom>
              <a:avLst/>
              <a:gdLst>
                <a:gd name="connsiteX0" fmla="*/ 0 w 2029971"/>
                <a:gd name="connsiteY0" fmla="*/ 2474977 h 3582863"/>
                <a:gd name="connsiteX1" fmla="*/ 0 w 2029971"/>
                <a:gd name="connsiteY1" fmla="*/ 1103706 h 3582863"/>
                <a:gd name="connsiteX2" fmla="*/ 213109 w 2029971"/>
                <a:gd name="connsiteY2" fmla="*/ 735804 h 3582863"/>
                <a:gd name="connsiteX3" fmla="*/ 1399834 w 2029971"/>
                <a:gd name="connsiteY3" fmla="*/ 50169 h 3582863"/>
                <a:gd name="connsiteX4" fmla="*/ 1826052 w 2029971"/>
                <a:gd name="connsiteY4" fmla="*/ 50169 h 3582863"/>
                <a:gd name="connsiteX5" fmla="*/ 2029971 w 2029971"/>
                <a:gd name="connsiteY5" fmla="*/ 167984 h 3582863"/>
                <a:gd name="connsiteX6" fmla="*/ 2029971 w 2029971"/>
                <a:gd name="connsiteY6" fmla="*/ 3414879 h 3582863"/>
                <a:gd name="connsiteX7" fmla="*/ 1974392 w 2029971"/>
                <a:gd name="connsiteY7" fmla="*/ 3446990 h 3582863"/>
                <a:gd name="connsiteX8" fmla="*/ 1826052 w 2029971"/>
                <a:gd name="connsiteY8" fmla="*/ 3532695 h 3582863"/>
                <a:gd name="connsiteX9" fmla="*/ 1399834 w 2029971"/>
                <a:gd name="connsiteY9" fmla="*/ 3532695 h 3582863"/>
                <a:gd name="connsiteX10" fmla="*/ 213109 w 2029971"/>
                <a:gd name="connsiteY10" fmla="*/ 2847059 h 3582863"/>
                <a:gd name="connsiteX11" fmla="*/ 0 w 2029971"/>
                <a:gd name="connsiteY11" fmla="*/ 2474977 h 35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971" h="3582863">
                  <a:moveTo>
                    <a:pt x="0" y="2474977"/>
                  </a:moveTo>
                  <a:cubicBezTo>
                    <a:pt x="0" y="1103706"/>
                    <a:pt x="0" y="1103706"/>
                    <a:pt x="0" y="1103706"/>
                  </a:cubicBezTo>
                  <a:cubicBezTo>
                    <a:pt x="0" y="969923"/>
                    <a:pt x="96108" y="802695"/>
                    <a:pt x="213109" y="735804"/>
                  </a:cubicBezTo>
                  <a:cubicBezTo>
                    <a:pt x="1399834" y="50169"/>
                    <a:pt x="1399834" y="50169"/>
                    <a:pt x="1399834" y="50169"/>
                  </a:cubicBezTo>
                  <a:cubicBezTo>
                    <a:pt x="1516835" y="-16723"/>
                    <a:pt x="1709051" y="-16723"/>
                    <a:pt x="1826052" y="50169"/>
                  </a:cubicBezTo>
                  <a:lnTo>
                    <a:pt x="2029971" y="167984"/>
                  </a:lnTo>
                  <a:lnTo>
                    <a:pt x="2029971" y="3414879"/>
                  </a:lnTo>
                  <a:lnTo>
                    <a:pt x="1974392" y="3446990"/>
                  </a:lnTo>
                  <a:cubicBezTo>
                    <a:pt x="1826052" y="3532695"/>
                    <a:pt x="1826052" y="3532695"/>
                    <a:pt x="1826052" y="3532695"/>
                  </a:cubicBezTo>
                  <a:cubicBezTo>
                    <a:pt x="1709051" y="3599586"/>
                    <a:pt x="1516835" y="3599586"/>
                    <a:pt x="1399834" y="3532695"/>
                  </a:cubicBezTo>
                  <a:cubicBezTo>
                    <a:pt x="213109" y="2847059"/>
                    <a:pt x="213109" y="2847059"/>
                    <a:pt x="213109" y="2847059"/>
                  </a:cubicBezTo>
                  <a:cubicBezTo>
                    <a:pt x="96108" y="2775987"/>
                    <a:pt x="0" y="2612940"/>
                    <a:pt x="0" y="2474977"/>
                  </a:cubicBezTo>
                  <a:close/>
                </a:path>
              </a:pathLst>
            </a:custGeom>
            <a:grpFill/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>
              <a:spLocks noChangeAspect="1"/>
            </p:cNvSpPr>
            <p:nvPr/>
          </p:nvSpPr>
          <p:spPr>
            <a:xfrm>
              <a:off x="3302497" y="5274122"/>
              <a:ext cx="1997663" cy="14465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gradFill>
                    <a:gsLst>
                      <a:gs pos="0">
                        <a:srgbClr val="1B2C45"/>
                      </a:gs>
                      <a:gs pos="100000">
                        <a:srgbClr val="254E8C"/>
                      </a:gs>
                    </a:gsLst>
                    <a:lin ang="19200000" scaled="0"/>
                  </a:gradFill>
                  <a:latin typeface="Agency FB" panose="020B0503020202020204" pitchFamily="34" charset="0"/>
                  <a:ea typeface="微软雅黑" panose="020B0503020204020204" pitchFamily="34" charset="-122"/>
                </a:rPr>
                <a:t>2022</a:t>
              </a:r>
              <a:endParaRPr lang="zh-CN" altLang="en-US" sz="8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5"/>
            </p:custDataLst>
          </p:nvPr>
        </p:nvGrpSpPr>
        <p:grpSpPr>
          <a:xfrm>
            <a:off x="-21980" y="1991021"/>
            <a:ext cx="2176408" cy="2825133"/>
            <a:chOff x="-21980" y="1991021"/>
            <a:chExt cx="2176408" cy="2825133"/>
          </a:xfrm>
        </p:grpSpPr>
        <p:sp>
          <p:nvSpPr>
            <p:cNvPr id="11" name="任意多边形 37"/>
            <p:cNvSpPr>
              <a:spLocks noChangeAspect="1"/>
            </p:cNvSpPr>
            <p:nvPr/>
          </p:nvSpPr>
          <p:spPr bwMode="auto">
            <a:xfrm rot="5400000">
              <a:off x="-346343" y="2315384"/>
              <a:ext cx="2825133" cy="2176408"/>
            </a:xfrm>
            <a:custGeom>
              <a:avLst/>
              <a:gdLst>
                <a:gd name="connsiteX0" fmla="*/ 0 w 2825133"/>
                <a:gd name="connsiteY0" fmla="*/ 2167512 h 2176408"/>
                <a:gd name="connsiteX1" fmla="*/ 0 w 2825133"/>
                <a:gd name="connsiteY1" fmla="*/ 966593 h 2176408"/>
                <a:gd name="connsiteX2" fmla="*/ 186635 w 2825133"/>
                <a:gd name="connsiteY2" fmla="*/ 644396 h 2176408"/>
                <a:gd name="connsiteX3" fmla="*/ 1225932 w 2825133"/>
                <a:gd name="connsiteY3" fmla="*/ 43937 h 2176408"/>
                <a:gd name="connsiteX4" fmla="*/ 1599201 w 2825133"/>
                <a:gd name="connsiteY4" fmla="*/ 43937 h 2176408"/>
                <a:gd name="connsiteX5" fmla="*/ 2638499 w 2825133"/>
                <a:gd name="connsiteY5" fmla="*/ 644396 h 2176408"/>
                <a:gd name="connsiteX6" fmla="*/ 2825133 w 2825133"/>
                <a:gd name="connsiteY6" fmla="*/ 966593 h 2176408"/>
                <a:gd name="connsiteX7" fmla="*/ 2825133 w 2825133"/>
                <a:gd name="connsiteY7" fmla="*/ 2167512 h 2176408"/>
                <a:gd name="connsiteX8" fmla="*/ 2823724 w 2825133"/>
                <a:gd name="connsiteY8" fmla="*/ 2176408 h 2176408"/>
                <a:gd name="connsiteX9" fmla="*/ 1409 w 2825133"/>
                <a:gd name="connsiteY9" fmla="*/ 2176408 h 217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5133" h="2176408">
                  <a:moveTo>
                    <a:pt x="0" y="2167512"/>
                  </a:moveTo>
                  <a:cubicBezTo>
                    <a:pt x="0" y="966593"/>
                    <a:pt x="0" y="966593"/>
                    <a:pt x="0" y="966593"/>
                  </a:cubicBezTo>
                  <a:cubicBezTo>
                    <a:pt x="0" y="849430"/>
                    <a:pt x="84169" y="702977"/>
                    <a:pt x="186635" y="644396"/>
                  </a:cubicBezTo>
                  <a:cubicBezTo>
                    <a:pt x="1225932" y="43937"/>
                    <a:pt x="1225932" y="43937"/>
                    <a:pt x="1225932" y="43937"/>
                  </a:cubicBezTo>
                  <a:cubicBezTo>
                    <a:pt x="1328398" y="-14645"/>
                    <a:pt x="1496735" y="-14645"/>
                    <a:pt x="1599201" y="43937"/>
                  </a:cubicBezTo>
                  <a:cubicBezTo>
                    <a:pt x="2638499" y="644396"/>
                    <a:pt x="2638499" y="644396"/>
                    <a:pt x="2638499" y="644396"/>
                  </a:cubicBezTo>
                  <a:cubicBezTo>
                    <a:pt x="2740965" y="702977"/>
                    <a:pt x="2825133" y="849430"/>
                    <a:pt x="2825133" y="966593"/>
                  </a:cubicBezTo>
                  <a:lnTo>
                    <a:pt x="2825133" y="2167512"/>
                  </a:lnTo>
                  <a:lnTo>
                    <a:pt x="2823724" y="2176408"/>
                  </a:lnTo>
                  <a:lnTo>
                    <a:pt x="1409" y="2176408"/>
                  </a:lnTo>
                  <a:close/>
                </a:path>
              </a:pathLst>
            </a:custGeom>
            <a:solidFill>
              <a:srgbClr val="002060"/>
            </a:soli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>
              <a:spLocks noChangeAspect="1"/>
            </p:cNvSpPr>
            <p:nvPr/>
          </p:nvSpPr>
          <p:spPr>
            <a:xfrm>
              <a:off x="119772" y="3018867"/>
              <a:ext cx="16401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LOGO</a:t>
              </a:r>
              <a:endParaRPr lang="zh-CN" altLang="en-US" sz="5400" spc="6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PA_文本框 12"/>
          <p:cNvSpPr txBox="1"/>
          <p:nvPr>
            <p:custDataLst>
              <p:tags r:id="rId6"/>
            </p:custDataLst>
          </p:nvPr>
        </p:nvSpPr>
        <p:spPr>
          <a:xfrm>
            <a:off x="2324188" y="2973421"/>
            <a:ext cx="962314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腾讯招聘网站</a:t>
            </a:r>
            <a:r>
              <a:rPr lang="en-US" altLang="zh-CN" sz="4400" b="1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c++</a:t>
            </a:r>
            <a:r>
              <a:rPr lang="zh-CN" altLang="en-US" sz="4400" b="1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工作岗位爬虫和分析</a:t>
            </a:r>
            <a:endParaRPr lang="en-US" altLang="zh-CN" sz="4400" b="1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7"/>
            </p:custDataLst>
          </p:nvPr>
        </p:nvCxnSpPr>
        <p:spPr>
          <a:xfrm rot="5400000">
            <a:off x="6451199" y="1133368"/>
            <a:ext cx="0" cy="5400000"/>
          </a:xfrm>
          <a:prstGeom prst="line">
            <a:avLst/>
          </a:prstGeom>
          <a:ln w="12700">
            <a:solidFill>
              <a:srgbClr val="1E3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任意多边形 19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5400000">
            <a:off x="7835307" y="-3292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PA_任意多边形 1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 rot="5400000">
            <a:off x="7805636" y="-7325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任意多边形 19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5400000">
            <a:off x="8398007" y="348154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PA_任意多边形 19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rot="5400000">
            <a:off x="8378993" y="326839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PA_任意多边形 1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5400000">
            <a:off x="7856622" y="68424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PA_任意多边形 19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 rot="5400000">
            <a:off x="7837608" y="66293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PA_任意多边形 19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5400000">
            <a:off x="7273524" y="1055200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PA_任意多边形 19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 rot="5400000">
            <a:off x="7254510" y="1033885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PA_任意多边形 19"/>
          <p:cNvSpPr>
            <a:spLocks/>
          </p:cNvSpPr>
          <p:nvPr>
            <p:custDataLst>
              <p:tags r:id="rId16"/>
            </p:custDataLst>
          </p:nvPr>
        </p:nvSpPr>
        <p:spPr bwMode="auto">
          <a:xfrm rot="5400000">
            <a:off x="6680929" y="70451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PA_任意多边形 19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 rot="5400000">
            <a:off x="6661915" y="68319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PA_任意多边形 19"/>
          <p:cNvSpPr>
            <a:spLocks/>
          </p:cNvSpPr>
          <p:nvPr>
            <p:custDataLst>
              <p:tags r:id="rId18"/>
            </p:custDataLst>
          </p:nvPr>
        </p:nvSpPr>
        <p:spPr bwMode="auto">
          <a:xfrm rot="5400000">
            <a:off x="7890441" y="141726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PA_任意多边形 19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 rot="5400000">
            <a:off x="7871427" y="139595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PA_任意多边形 19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5400000">
            <a:off x="7252208" y="178000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_任意多边形 19"/>
          <p:cNvSpPr>
            <a:spLocks noChangeAspect="1"/>
          </p:cNvSpPr>
          <p:nvPr>
            <p:custDataLst>
              <p:tags r:id="rId21"/>
            </p:custDataLst>
          </p:nvPr>
        </p:nvSpPr>
        <p:spPr bwMode="auto">
          <a:xfrm rot="5400000">
            <a:off x="7233194" y="1758693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PA_任意多边形 19"/>
          <p:cNvSpPr>
            <a:spLocks/>
          </p:cNvSpPr>
          <p:nvPr>
            <p:custDataLst>
              <p:tags r:id="rId22"/>
            </p:custDataLst>
          </p:nvPr>
        </p:nvSpPr>
        <p:spPr bwMode="auto">
          <a:xfrm rot="5400000">
            <a:off x="6009072" y="1050781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PA_任意多边形 19"/>
          <p:cNvSpPr>
            <a:spLocks noChangeAspect="1"/>
          </p:cNvSpPr>
          <p:nvPr>
            <p:custDataLst>
              <p:tags r:id="rId23"/>
            </p:custDataLst>
          </p:nvPr>
        </p:nvSpPr>
        <p:spPr bwMode="auto">
          <a:xfrm rot="5400000">
            <a:off x="5990058" y="102946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PA_任意多边形 19"/>
          <p:cNvSpPr>
            <a:spLocks/>
          </p:cNvSpPr>
          <p:nvPr>
            <p:custDataLst>
              <p:tags r:id="rId24"/>
            </p:custDataLst>
          </p:nvPr>
        </p:nvSpPr>
        <p:spPr bwMode="auto">
          <a:xfrm rot="5400000">
            <a:off x="7885542" y="214462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PA_任意多边形 19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 rot="5400000">
            <a:off x="7866528" y="212330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PA_任意多边形 19"/>
          <p:cNvSpPr>
            <a:spLocks/>
          </p:cNvSpPr>
          <p:nvPr>
            <p:custDataLst>
              <p:tags r:id="rId26"/>
            </p:custDataLst>
          </p:nvPr>
        </p:nvSpPr>
        <p:spPr bwMode="auto">
          <a:xfrm rot="5400000">
            <a:off x="5746751" y="1917826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PA_任意多边形 19"/>
          <p:cNvSpPr>
            <a:spLocks/>
          </p:cNvSpPr>
          <p:nvPr>
            <p:custDataLst>
              <p:tags r:id="rId27"/>
            </p:custDataLst>
          </p:nvPr>
        </p:nvSpPr>
        <p:spPr bwMode="auto">
          <a:xfrm rot="5400000">
            <a:off x="5378758" y="1018019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PA_任意多边形 19"/>
          <p:cNvSpPr>
            <a:spLocks/>
          </p:cNvSpPr>
          <p:nvPr>
            <p:custDataLst>
              <p:tags r:id="rId28"/>
            </p:custDataLst>
          </p:nvPr>
        </p:nvSpPr>
        <p:spPr bwMode="auto">
          <a:xfrm rot="5400000">
            <a:off x="6771102" y="292695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PA_任意多边形 19"/>
          <p:cNvSpPr>
            <a:spLocks/>
          </p:cNvSpPr>
          <p:nvPr>
            <p:custDataLst>
              <p:tags r:id="rId29"/>
            </p:custDataLst>
          </p:nvPr>
        </p:nvSpPr>
        <p:spPr bwMode="auto">
          <a:xfrm rot="5400000">
            <a:off x="7479316" y="733313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任意多边形 19"/>
          <p:cNvSpPr>
            <a:spLocks/>
          </p:cNvSpPr>
          <p:nvPr>
            <p:custDataLst>
              <p:tags r:id="rId30"/>
            </p:custDataLst>
          </p:nvPr>
        </p:nvSpPr>
        <p:spPr bwMode="auto">
          <a:xfrm rot="5400000">
            <a:off x="6764519" y="1117096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37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0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1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28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9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2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2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3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4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5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5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9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2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1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38586" y="1491753"/>
            <a:ext cx="3935146" cy="3935146"/>
          </a:xfrm>
          <a:prstGeom prst="ellipse">
            <a:avLst/>
          </a:prstGeom>
          <a:noFill/>
          <a:ln w="19050">
            <a:solidFill>
              <a:srgbClr val="0A3F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88227" y="1531234"/>
            <a:ext cx="3815544" cy="3815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248149" y="1591156"/>
            <a:ext cx="3695700" cy="36957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90157" y="1415735"/>
            <a:ext cx="1012723" cy="101272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9583" y="3042191"/>
            <a:ext cx="269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6949331" y="1615778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71"/>
          <p:cNvSpPr/>
          <p:nvPr/>
        </p:nvSpPr>
        <p:spPr>
          <a:xfrm>
            <a:off x="5931706" y="4253809"/>
            <a:ext cx="348906" cy="60960"/>
          </a:xfrm>
          <a:prstGeom prst="roundRect">
            <a:avLst>
              <a:gd name="adj" fmla="val 50000"/>
            </a:avLst>
          </a:prstGeom>
          <a:solidFill>
            <a:srgbClr val="1D3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98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6159" y="4429760"/>
            <a:ext cx="0" cy="782320"/>
          </a:xfrm>
          <a:prstGeom prst="line">
            <a:avLst/>
          </a:prstGeom>
          <a:ln w="25400" cap="rnd">
            <a:solidFill>
              <a:srgbClr val="0A3F7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534158" y="3251046"/>
            <a:ext cx="375920" cy="375920"/>
            <a:chOff x="1534158" y="3352646"/>
            <a:chExt cx="375920" cy="375920"/>
          </a:xfrm>
        </p:grpSpPr>
        <p:sp>
          <p:nvSpPr>
            <p:cNvPr id="13" name="椭圆 12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302240" y="3251046"/>
            <a:ext cx="375920" cy="375920"/>
            <a:chOff x="10302240" y="3352646"/>
            <a:chExt cx="375920" cy="375920"/>
          </a:xfrm>
        </p:grpSpPr>
        <p:sp>
          <p:nvSpPr>
            <p:cNvPr id="16" name="椭圆 15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06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2 L 0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5" grpId="1" animBg="1"/>
      <p:bldP spid="5" grpId="2" animBg="1"/>
      <p:bldP spid="6" grpId="0" animBg="1"/>
      <p:bldP spid="7" grpId="0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数据可视化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locationName_pygal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485D12B-8FC6-65E2-7FEC-AD9C939B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38" y="1001931"/>
            <a:ext cx="5673566" cy="530069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5D7E41-872D-40CB-C6B2-B1C411F1B1FD}"/>
              </a:ext>
            </a:extLst>
          </p:cNvPr>
          <p:cNvSpPr/>
          <p:nvPr/>
        </p:nvSpPr>
        <p:spPr>
          <a:xfrm>
            <a:off x="1412186" y="972306"/>
            <a:ext cx="2997890" cy="35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28DA80-5AFE-16C2-9DE6-C8BC9849DE97}"/>
              </a:ext>
            </a:extLst>
          </p:cNvPr>
          <p:cNvSpPr/>
          <p:nvPr/>
        </p:nvSpPr>
        <p:spPr>
          <a:xfrm>
            <a:off x="1743075" y="5724526"/>
            <a:ext cx="4229100" cy="578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47E06C9-3CAE-8155-58B9-F7187B77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28" y="1431046"/>
            <a:ext cx="6118225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DB4041-53B7-55CC-C96C-70773D87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07" y="1422804"/>
            <a:ext cx="6878386" cy="401239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数据可视化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dtu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5D7E41-872D-40CB-C6B2-B1C411F1B1FD}"/>
              </a:ext>
            </a:extLst>
          </p:cNvPr>
          <p:cNvSpPr/>
          <p:nvPr/>
        </p:nvSpPr>
        <p:spPr>
          <a:xfrm>
            <a:off x="2809875" y="1422804"/>
            <a:ext cx="2428875" cy="35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68823-81A1-46B3-3D4B-06FD1FE1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87" y="1367928"/>
            <a:ext cx="10403493" cy="40123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6CC8F2-7C75-385F-3A9F-DA19C46C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441" y="1339556"/>
            <a:ext cx="5099154" cy="5004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F91215-9550-289A-BB8D-0AA5D19AC9E3}"/>
              </a:ext>
            </a:extLst>
          </p:cNvPr>
          <p:cNvSpPr/>
          <p:nvPr/>
        </p:nvSpPr>
        <p:spPr>
          <a:xfrm>
            <a:off x="4167521" y="3841986"/>
            <a:ext cx="2142457" cy="552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96CE1E-FD00-1BA5-AD3C-9AB99F8F0F59}"/>
              </a:ext>
            </a:extLst>
          </p:cNvPr>
          <p:cNvSpPr/>
          <p:nvPr/>
        </p:nvSpPr>
        <p:spPr>
          <a:xfrm>
            <a:off x="4886325" y="5566888"/>
            <a:ext cx="1343025" cy="25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58704A-8A62-4013-74E0-D9086E5D6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670" y="1238574"/>
            <a:ext cx="6980525" cy="510584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628DA80-5AFE-16C2-9DE6-C8BC9849DE97}"/>
              </a:ext>
            </a:extLst>
          </p:cNvPr>
          <p:cNvSpPr/>
          <p:nvPr/>
        </p:nvSpPr>
        <p:spPr>
          <a:xfrm>
            <a:off x="3612065" y="5598608"/>
            <a:ext cx="5465928" cy="578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549CC0-711F-77A7-555A-C6A8E7F8F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238" y="1055060"/>
            <a:ext cx="8231155" cy="552419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40D2FF0-396B-30A4-B375-576802619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9056" y="1023395"/>
            <a:ext cx="8231155" cy="55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EEA76B-F897-5679-DCF0-9F24EB1A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982" y="972306"/>
            <a:ext cx="5993393" cy="5653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数据可视化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ciYun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和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ciYun_1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 rot="10800000">
            <a:off x="119771" y="87728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5D7E41-872D-40CB-C6B2-B1C411F1B1FD}"/>
              </a:ext>
            </a:extLst>
          </p:cNvPr>
          <p:cNvSpPr/>
          <p:nvPr/>
        </p:nvSpPr>
        <p:spPr>
          <a:xfrm>
            <a:off x="2781299" y="955341"/>
            <a:ext cx="1933575" cy="301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28DA80-5AFE-16C2-9DE6-C8BC9849DE97}"/>
              </a:ext>
            </a:extLst>
          </p:cNvPr>
          <p:cNvSpPr/>
          <p:nvPr/>
        </p:nvSpPr>
        <p:spPr>
          <a:xfrm>
            <a:off x="3838573" y="1954524"/>
            <a:ext cx="1933575" cy="30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434204-FBB1-9946-1CC6-42A9F9C1AE23}"/>
              </a:ext>
            </a:extLst>
          </p:cNvPr>
          <p:cNvSpPr/>
          <p:nvPr/>
        </p:nvSpPr>
        <p:spPr>
          <a:xfrm>
            <a:off x="3838572" y="3790467"/>
            <a:ext cx="1933575" cy="30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FDE8AB-5A1F-B333-BC69-500A19EA2E04}"/>
              </a:ext>
            </a:extLst>
          </p:cNvPr>
          <p:cNvSpPr/>
          <p:nvPr/>
        </p:nvSpPr>
        <p:spPr>
          <a:xfrm>
            <a:off x="3562348" y="5734714"/>
            <a:ext cx="1933575" cy="30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9CEBE7-455B-96B6-5460-A43ABFB2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116" y="2707752"/>
            <a:ext cx="7273614" cy="1733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50D2CA-FA38-78FB-4D11-00E88102F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6" y="1536174"/>
            <a:ext cx="10944552" cy="42662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E623ECC-A7CB-2603-5838-1769506E8789}"/>
              </a:ext>
            </a:extLst>
          </p:cNvPr>
          <p:cNvSpPr/>
          <p:nvPr/>
        </p:nvSpPr>
        <p:spPr>
          <a:xfrm>
            <a:off x="1374194" y="1517910"/>
            <a:ext cx="2092906" cy="301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79E635-6567-90FF-231A-40ABD534A550}"/>
              </a:ext>
            </a:extLst>
          </p:cNvPr>
          <p:cNvSpPr/>
          <p:nvPr/>
        </p:nvSpPr>
        <p:spPr>
          <a:xfrm>
            <a:off x="1542627" y="2337464"/>
            <a:ext cx="2895602" cy="623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D628A47-27E7-4053-73A4-1F0AB7281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881" y="1468326"/>
            <a:ext cx="5993393" cy="344320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8092BD9-160D-71FC-A8BB-118C5C8A1AD0}"/>
              </a:ext>
            </a:extLst>
          </p:cNvPr>
          <p:cNvSpPr/>
          <p:nvPr/>
        </p:nvSpPr>
        <p:spPr>
          <a:xfrm>
            <a:off x="2876545" y="4303453"/>
            <a:ext cx="2895602" cy="605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E9A22CA-36C7-6AE1-82F4-F534D56AAB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8" y="857579"/>
            <a:ext cx="8482120" cy="56532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F0AFD43-7FBB-3B14-3E3A-EEC67057D4A8}"/>
              </a:ext>
            </a:extLst>
          </p:cNvPr>
          <p:cNvSpPr txBox="1"/>
          <p:nvPr/>
        </p:nvSpPr>
        <p:spPr>
          <a:xfrm>
            <a:off x="2932661" y="5490448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effectLst/>
                <a:latin typeface="方正楷体_GBK" panose="03000509000000000000" pitchFamily="65" charset="-122"/>
                <a:ea typeface="方正楷体_GBK" panose="03000509000000000000" pitchFamily="65" charset="-122"/>
                <a:cs typeface="Times New Roman" panose="02020603050405020304" pitchFamily="18" charset="0"/>
              </a:rPr>
              <a:t>recruitPostName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方正楷体_GBK" panose="03000509000000000000" pitchFamily="65" charset="-122"/>
                <a:ea typeface="方正楷体_GBK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方正楷体_GBK" panose="03000509000000000000" pitchFamily="65" charset="-122"/>
                <a:ea typeface="方正楷体_GBK" panose="03000509000000000000" pitchFamily="65" charset="-122"/>
                <a:cs typeface="Times New Roman" panose="02020603050405020304" pitchFamily="18" charset="0"/>
              </a:rPr>
              <a:t>（招聘职位名称）</a:t>
            </a:r>
            <a:endParaRPr lang="zh-CN" altLang="en-US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8D50BB8-0129-70E8-DF2B-4CDBDE7E1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47" y="855737"/>
            <a:ext cx="8372756" cy="5581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6798E1E-FCA7-3B1D-0883-143C6930FA7D}"/>
              </a:ext>
            </a:extLst>
          </p:cNvPr>
          <p:cNvSpPr txBox="1"/>
          <p:nvPr/>
        </p:nvSpPr>
        <p:spPr>
          <a:xfrm>
            <a:off x="6383888" y="5362803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responsibility</a:t>
            </a:r>
            <a:r>
              <a:rPr lang="zh-CN" altLang="en-US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（责任）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9E71AA0-7699-F183-489C-1A6CBE2337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10" y="855737"/>
            <a:ext cx="7420124" cy="494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1E0C427-D50C-343B-45AE-4D5AEB3F759D}"/>
              </a:ext>
            </a:extLst>
          </p:cNvPr>
          <p:cNvSpPr txBox="1"/>
          <p:nvPr/>
        </p:nvSpPr>
        <p:spPr>
          <a:xfrm>
            <a:off x="4418074" y="4934968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 requirement</a:t>
            </a:r>
            <a:r>
              <a:rPr lang="zh-CN" altLang="en-US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（要求）</a:t>
            </a:r>
          </a:p>
        </p:txBody>
      </p:sp>
    </p:spTree>
    <p:extLst>
      <p:ext uri="{BB962C8B-B14F-4D97-AF65-F5344CB8AC3E}">
        <p14:creationId xmlns:p14="http://schemas.microsoft.com/office/powerpoint/2010/main" val="8402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5" grpId="0" animBg="1"/>
      <p:bldP spid="28" grpId="0"/>
      <p:bldP spid="29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5DD6B1-A9C9-D22E-86D6-F2F2D752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47" y="1662589"/>
            <a:ext cx="7322974" cy="361393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数据可视化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-main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5D7E41-872D-40CB-C6B2-B1C411F1B1FD}"/>
              </a:ext>
            </a:extLst>
          </p:cNvPr>
          <p:cNvSpPr/>
          <p:nvPr/>
        </p:nvSpPr>
        <p:spPr>
          <a:xfrm>
            <a:off x="3679134" y="1662589"/>
            <a:ext cx="4550465" cy="537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2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38586" y="1491753"/>
            <a:ext cx="3935146" cy="3935146"/>
          </a:xfrm>
          <a:prstGeom prst="ellipse">
            <a:avLst/>
          </a:prstGeom>
          <a:noFill/>
          <a:ln w="19050">
            <a:solidFill>
              <a:srgbClr val="0A3F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88227" y="1531234"/>
            <a:ext cx="3815544" cy="3815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248149" y="1591156"/>
            <a:ext cx="3695700" cy="36957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90157" y="1415735"/>
            <a:ext cx="1012723" cy="101272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9583" y="3042191"/>
            <a:ext cx="269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分析数据</a:t>
            </a:r>
          </a:p>
        </p:txBody>
      </p:sp>
      <p:sp>
        <p:nvSpPr>
          <p:cNvPr id="9" name="矩形 8"/>
          <p:cNvSpPr/>
          <p:nvPr/>
        </p:nvSpPr>
        <p:spPr>
          <a:xfrm>
            <a:off x="6949331" y="1615778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71"/>
          <p:cNvSpPr/>
          <p:nvPr/>
        </p:nvSpPr>
        <p:spPr>
          <a:xfrm>
            <a:off x="5931706" y="4253809"/>
            <a:ext cx="348906" cy="60960"/>
          </a:xfrm>
          <a:prstGeom prst="roundRect">
            <a:avLst>
              <a:gd name="adj" fmla="val 50000"/>
            </a:avLst>
          </a:prstGeom>
          <a:solidFill>
            <a:srgbClr val="1D3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98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6159" y="4429760"/>
            <a:ext cx="0" cy="782320"/>
          </a:xfrm>
          <a:prstGeom prst="line">
            <a:avLst/>
          </a:prstGeom>
          <a:ln w="25400" cap="rnd">
            <a:solidFill>
              <a:srgbClr val="0A3F7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534158" y="3251046"/>
            <a:ext cx="375920" cy="375920"/>
            <a:chOff x="1534158" y="3352646"/>
            <a:chExt cx="375920" cy="375920"/>
          </a:xfrm>
        </p:grpSpPr>
        <p:sp>
          <p:nvSpPr>
            <p:cNvPr id="13" name="椭圆 12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302240" y="3251046"/>
            <a:ext cx="375920" cy="375920"/>
            <a:chOff x="10302240" y="3352646"/>
            <a:chExt cx="375920" cy="375920"/>
          </a:xfrm>
        </p:grpSpPr>
        <p:sp>
          <p:nvSpPr>
            <p:cNvPr id="16" name="椭圆 15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0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2 L 0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5" grpId="1" animBg="1"/>
      <p:bldP spid="5" grpId="2" animBg="1"/>
      <p:bldP spid="6" grpId="0" animBg="1"/>
      <p:bldP spid="7" grpId="0"/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3655" y="18125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3" name="矩形 2"/>
          <p:cNvSpPr/>
          <p:nvPr/>
        </p:nvSpPr>
        <p:spPr>
          <a:xfrm>
            <a:off x="7072683" y="2498937"/>
            <a:ext cx="3690567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腾讯招聘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工作在深圳的岗位数量最多，有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个，其次是在新加坡的，有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个，在剩下的其余地方岗位数量都不超过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个。可能是因为腾讯公司总部在中国广东深圳的腾讯大厦。</a:t>
            </a:r>
          </a:p>
        </p:txBody>
      </p:sp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分析数据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腾讯招聘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c++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工作在某地的岗位数量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DA49A2-A371-4A95-8500-86BE6ABA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8" y="1545682"/>
            <a:ext cx="6118225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7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3655" y="18125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3" name="矩形 2"/>
          <p:cNvSpPr/>
          <p:nvPr/>
        </p:nvSpPr>
        <p:spPr>
          <a:xfrm>
            <a:off x="7072683" y="2498937"/>
            <a:ext cx="3690567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腾讯招聘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位在全国的分布情况算是比较分散，在广东的分布最多，同上，可能是因为腾讯公司总部在中国广东深圳的腾讯大厦。四川、陕西、湖北分布数量虽然不多，但是就重庆地区而言是距离比较近的，去哪里打拼会相对方便一点。</a:t>
            </a:r>
          </a:p>
        </p:txBody>
      </p:sp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分析数据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腾讯招聘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c++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岗位在全国的分布情况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AFBC437-C273-08A0-F5A2-6FA9EC5D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05" y="1520190"/>
            <a:ext cx="568833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7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3655" y="18125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3" name="矩形 2"/>
          <p:cNvSpPr/>
          <p:nvPr/>
        </p:nvSpPr>
        <p:spPr>
          <a:xfrm>
            <a:off x="7072683" y="2498937"/>
            <a:ext cx="369056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腾讯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岗位招聘职务名称中工程师、客户端、高级、深圳这几个词占比比较重，说明其招聘的多为高级工程师，多为客户端开发，工作地点多在深圳。</a:t>
            </a:r>
          </a:p>
        </p:txBody>
      </p:sp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分析数据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recruitPostName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（招聘职位名称）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94AAA7-A224-50D9-10AD-2C42FF13E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5" y="1812564"/>
            <a:ext cx="5891130" cy="3926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90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7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3655" y="18125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3" name="矩形 2"/>
          <p:cNvSpPr/>
          <p:nvPr/>
        </p:nvSpPr>
        <p:spPr>
          <a:xfrm>
            <a:off x="7072683" y="2498937"/>
            <a:ext cx="3690567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腾讯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岗位招聘岗位的责任多与系统、游戏、优化等词相关。</a:t>
            </a:r>
          </a:p>
        </p:txBody>
      </p:sp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分析数据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-responsibility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（责任） 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FB40C4-D8BD-6650-5946-12D4AA32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8" y="1584116"/>
            <a:ext cx="5925496" cy="3950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7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64566" y="2529093"/>
            <a:ext cx="1854671" cy="1854671"/>
            <a:chOff x="1364566" y="2529093"/>
            <a:chExt cx="1854671" cy="1854671"/>
          </a:xfrm>
        </p:grpSpPr>
        <p:grpSp>
          <p:nvGrpSpPr>
            <p:cNvPr id="3" name="组合 2"/>
            <p:cNvGrpSpPr/>
            <p:nvPr/>
          </p:nvGrpSpPr>
          <p:grpSpPr>
            <a:xfrm>
              <a:off x="1364566" y="2529093"/>
              <a:ext cx="1854671" cy="1854671"/>
              <a:chOff x="1364566" y="2633667"/>
              <a:chExt cx="2369075" cy="2369075"/>
            </a:xfrm>
          </p:grpSpPr>
          <p:sp>
            <p:nvSpPr>
              <p:cNvPr id="5" name="圆角矩形 155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156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gradFill>
                <a:gsLst>
                  <a:gs pos="0">
                    <a:srgbClr val="1D3353"/>
                  </a:gs>
                  <a:gs pos="100000">
                    <a:srgbClr val="254E8B"/>
                  </a:gs>
                </a:gsLst>
                <a:lin ang="19200000" scaled="0"/>
              </a:gra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934270" y="316117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06884" y="2527662"/>
            <a:ext cx="1854671" cy="1854671"/>
            <a:chOff x="3906884" y="2527662"/>
            <a:chExt cx="1854671" cy="1854671"/>
          </a:xfrm>
        </p:grpSpPr>
        <p:grpSp>
          <p:nvGrpSpPr>
            <p:cNvPr id="14" name="组合 13"/>
            <p:cNvGrpSpPr/>
            <p:nvPr/>
          </p:nvGrpSpPr>
          <p:grpSpPr>
            <a:xfrm>
              <a:off x="3906884" y="2527662"/>
              <a:ext cx="1854671" cy="1854671"/>
              <a:chOff x="1364566" y="2633667"/>
              <a:chExt cx="2369075" cy="2369075"/>
            </a:xfrm>
          </p:grpSpPr>
          <p:sp>
            <p:nvSpPr>
              <p:cNvPr id="16" name="圆角矩形 170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71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gradFill>
                <a:gsLst>
                  <a:gs pos="0">
                    <a:srgbClr val="1D3353"/>
                  </a:gs>
                  <a:gs pos="100000">
                    <a:srgbClr val="254E8B"/>
                  </a:gs>
                </a:gsLst>
                <a:lin ang="19200000" scaled="0"/>
              </a:gra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4476588" y="3170364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49202" y="2527662"/>
            <a:ext cx="1854671" cy="1854671"/>
            <a:chOff x="6449202" y="2527662"/>
            <a:chExt cx="1854671" cy="1854671"/>
          </a:xfrm>
        </p:grpSpPr>
        <p:grpSp>
          <p:nvGrpSpPr>
            <p:cNvPr id="25" name="组合 24"/>
            <p:cNvGrpSpPr/>
            <p:nvPr/>
          </p:nvGrpSpPr>
          <p:grpSpPr>
            <a:xfrm>
              <a:off x="6449202" y="2527662"/>
              <a:ext cx="1854671" cy="1854671"/>
              <a:chOff x="1364566" y="2633667"/>
              <a:chExt cx="2369075" cy="2369075"/>
            </a:xfrm>
          </p:grpSpPr>
          <p:sp>
            <p:nvSpPr>
              <p:cNvPr id="27" name="圆角矩形 179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80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gradFill>
                <a:gsLst>
                  <a:gs pos="0">
                    <a:srgbClr val="1D3353"/>
                  </a:gs>
                  <a:gs pos="100000">
                    <a:srgbClr val="254E8B"/>
                  </a:gs>
                </a:gsLst>
                <a:lin ang="19200000" scaled="0"/>
              </a:gra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018906" y="3167338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91520" y="2527662"/>
            <a:ext cx="1854671" cy="1854671"/>
            <a:chOff x="8991520" y="2527662"/>
            <a:chExt cx="1854671" cy="1854671"/>
          </a:xfrm>
        </p:grpSpPr>
        <p:grpSp>
          <p:nvGrpSpPr>
            <p:cNvPr id="36" name="组合 35"/>
            <p:cNvGrpSpPr/>
            <p:nvPr/>
          </p:nvGrpSpPr>
          <p:grpSpPr>
            <a:xfrm>
              <a:off x="8991520" y="2527662"/>
              <a:ext cx="1854671" cy="1854671"/>
              <a:chOff x="1364566" y="2633667"/>
              <a:chExt cx="2369075" cy="2369075"/>
            </a:xfrm>
          </p:grpSpPr>
          <p:sp>
            <p:nvSpPr>
              <p:cNvPr id="38" name="圆角矩形 188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圆角矩形 189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gradFill>
                <a:gsLst>
                  <a:gs pos="0">
                    <a:srgbClr val="1D3353"/>
                  </a:gs>
                  <a:gs pos="100000">
                    <a:srgbClr val="254E8B"/>
                  </a:gs>
                </a:gsLst>
                <a:lin ang="19200000" scaled="0"/>
              </a:gra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9574393" y="316117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994318" y="4747937"/>
            <a:ext cx="2454518" cy="8771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确定分析目标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70878" y="4747935"/>
            <a:ext cx="1651699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获取数据</a:t>
            </a:r>
            <a:endParaRPr lang="en-US" altLang="zh-CN" sz="12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95705" y="4747935"/>
            <a:ext cx="2095445" cy="8771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数据可视化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50667" y="4747936"/>
            <a:ext cx="1736373" cy="8771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分析数据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48572" y="549275"/>
            <a:ext cx="269485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277653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2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3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2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288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26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1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3655" y="18125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3" name="矩形 2"/>
          <p:cNvSpPr/>
          <p:nvPr/>
        </p:nvSpPr>
        <p:spPr>
          <a:xfrm>
            <a:off x="7072683" y="2498937"/>
            <a:ext cx="3690567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腾讯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位招聘要求中比较看重应聘者是否有相关的经验，和是否熟悉相关的知识点和技术。所以，提醒我们平时的学习不能走马观花，要深入某个领域去研究去学习，学以致用，学习不能只停留在书本上面，要结合实操。</a:t>
            </a:r>
          </a:p>
        </p:txBody>
      </p:sp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分析数据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 requirement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（要求）</a:t>
            </a:r>
            <a:endParaRPr lang="en-US" altLang="zh-CN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583F00-0E1B-0842-7EA9-CC759CBF3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5" y="1579025"/>
            <a:ext cx="5941769" cy="396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7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SlideNumberPlaceholder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E1168BD-B89D-45A0-80F6-097A0BF57B6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</a:rPr>
              <a:t>21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11224980" y="5899826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rot="5400000">
            <a:off x="2472494" y="-740107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PA_组合 6"/>
          <p:cNvGrpSpPr/>
          <p:nvPr>
            <p:custDataLst>
              <p:tags r:id="rId4"/>
            </p:custDataLst>
          </p:nvPr>
        </p:nvGrpSpPr>
        <p:grpSpPr>
          <a:xfrm>
            <a:off x="7381082" y="4828029"/>
            <a:ext cx="3582863" cy="2029971"/>
            <a:chOff x="2479453" y="4851245"/>
            <a:chExt cx="3582863" cy="2029971"/>
          </a:xfrm>
          <a:solidFill>
            <a:schemeClr val="bg1"/>
          </a:solidFill>
        </p:grpSpPr>
        <p:sp>
          <p:nvSpPr>
            <p:cNvPr id="8" name="任意多边形 40"/>
            <p:cNvSpPr>
              <a:spLocks noChangeAspect="1"/>
            </p:cNvSpPr>
            <p:nvPr/>
          </p:nvSpPr>
          <p:spPr bwMode="auto">
            <a:xfrm rot="5400000">
              <a:off x="3255899" y="4074799"/>
              <a:ext cx="2029971" cy="3582863"/>
            </a:xfrm>
            <a:custGeom>
              <a:avLst/>
              <a:gdLst>
                <a:gd name="connsiteX0" fmla="*/ 0 w 2029971"/>
                <a:gd name="connsiteY0" fmla="*/ 2474977 h 3582863"/>
                <a:gd name="connsiteX1" fmla="*/ 0 w 2029971"/>
                <a:gd name="connsiteY1" fmla="*/ 1103706 h 3582863"/>
                <a:gd name="connsiteX2" fmla="*/ 213109 w 2029971"/>
                <a:gd name="connsiteY2" fmla="*/ 735804 h 3582863"/>
                <a:gd name="connsiteX3" fmla="*/ 1399834 w 2029971"/>
                <a:gd name="connsiteY3" fmla="*/ 50169 h 3582863"/>
                <a:gd name="connsiteX4" fmla="*/ 1826052 w 2029971"/>
                <a:gd name="connsiteY4" fmla="*/ 50169 h 3582863"/>
                <a:gd name="connsiteX5" fmla="*/ 2029971 w 2029971"/>
                <a:gd name="connsiteY5" fmla="*/ 167984 h 3582863"/>
                <a:gd name="connsiteX6" fmla="*/ 2029971 w 2029971"/>
                <a:gd name="connsiteY6" fmla="*/ 3414879 h 3582863"/>
                <a:gd name="connsiteX7" fmla="*/ 1974392 w 2029971"/>
                <a:gd name="connsiteY7" fmla="*/ 3446990 h 3582863"/>
                <a:gd name="connsiteX8" fmla="*/ 1826052 w 2029971"/>
                <a:gd name="connsiteY8" fmla="*/ 3532695 h 3582863"/>
                <a:gd name="connsiteX9" fmla="*/ 1399834 w 2029971"/>
                <a:gd name="connsiteY9" fmla="*/ 3532695 h 3582863"/>
                <a:gd name="connsiteX10" fmla="*/ 213109 w 2029971"/>
                <a:gd name="connsiteY10" fmla="*/ 2847059 h 3582863"/>
                <a:gd name="connsiteX11" fmla="*/ 0 w 2029971"/>
                <a:gd name="connsiteY11" fmla="*/ 2474977 h 35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971" h="3582863">
                  <a:moveTo>
                    <a:pt x="0" y="2474977"/>
                  </a:moveTo>
                  <a:cubicBezTo>
                    <a:pt x="0" y="1103706"/>
                    <a:pt x="0" y="1103706"/>
                    <a:pt x="0" y="1103706"/>
                  </a:cubicBezTo>
                  <a:cubicBezTo>
                    <a:pt x="0" y="969923"/>
                    <a:pt x="96108" y="802695"/>
                    <a:pt x="213109" y="735804"/>
                  </a:cubicBezTo>
                  <a:cubicBezTo>
                    <a:pt x="1399834" y="50169"/>
                    <a:pt x="1399834" y="50169"/>
                    <a:pt x="1399834" y="50169"/>
                  </a:cubicBezTo>
                  <a:cubicBezTo>
                    <a:pt x="1516835" y="-16723"/>
                    <a:pt x="1709051" y="-16723"/>
                    <a:pt x="1826052" y="50169"/>
                  </a:cubicBezTo>
                  <a:lnTo>
                    <a:pt x="2029971" y="167984"/>
                  </a:lnTo>
                  <a:lnTo>
                    <a:pt x="2029971" y="3414879"/>
                  </a:lnTo>
                  <a:lnTo>
                    <a:pt x="1974392" y="3446990"/>
                  </a:lnTo>
                  <a:cubicBezTo>
                    <a:pt x="1826052" y="3532695"/>
                    <a:pt x="1826052" y="3532695"/>
                    <a:pt x="1826052" y="3532695"/>
                  </a:cubicBezTo>
                  <a:cubicBezTo>
                    <a:pt x="1709051" y="3599586"/>
                    <a:pt x="1516835" y="3599586"/>
                    <a:pt x="1399834" y="3532695"/>
                  </a:cubicBezTo>
                  <a:cubicBezTo>
                    <a:pt x="213109" y="2847059"/>
                    <a:pt x="213109" y="2847059"/>
                    <a:pt x="213109" y="2847059"/>
                  </a:cubicBezTo>
                  <a:cubicBezTo>
                    <a:pt x="96108" y="2775987"/>
                    <a:pt x="0" y="2612940"/>
                    <a:pt x="0" y="2474977"/>
                  </a:cubicBezTo>
                  <a:close/>
                </a:path>
              </a:pathLst>
            </a:custGeom>
            <a:grpFill/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>
              <a:spLocks noChangeAspect="1"/>
            </p:cNvSpPr>
            <p:nvPr/>
          </p:nvSpPr>
          <p:spPr>
            <a:xfrm>
              <a:off x="3240828" y="5421252"/>
              <a:ext cx="1832553" cy="132343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00206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2022</a:t>
              </a:r>
              <a:endParaRPr lang="zh-CN" altLang="en-US" sz="8000" dirty="0">
                <a:solidFill>
                  <a:srgbClr val="00206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5"/>
            </p:custDataLst>
          </p:nvPr>
        </p:nvGrpSpPr>
        <p:grpSpPr>
          <a:xfrm>
            <a:off x="-21980" y="1991021"/>
            <a:ext cx="2176408" cy="2825133"/>
            <a:chOff x="-21980" y="1991021"/>
            <a:chExt cx="2176408" cy="2825133"/>
          </a:xfrm>
        </p:grpSpPr>
        <p:sp>
          <p:nvSpPr>
            <p:cNvPr id="11" name="任意多边形 37"/>
            <p:cNvSpPr>
              <a:spLocks noChangeAspect="1"/>
            </p:cNvSpPr>
            <p:nvPr/>
          </p:nvSpPr>
          <p:spPr bwMode="auto">
            <a:xfrm rot="5400000">
              <a:off x="-346343" y="2315384"/>
              <a:ext cx="2825133" cy="2176408"/>
            </a:xfrm>
            <a:custGeom>
              <a:avLst/>
              <a:gdLst>
                <a:gd name="connsiteX0" fmla="*/ 0 w 2825133"/>
                <a:gd name="connsiteY0" fmla="*/ 2167512 h 2176408"/>
                <a:gd name="connsiteX1" fmla="*/ 0 w 2825133"/>
                <a:gd name="connsiteY1" fmla="*/ 966593 h 2176408"/>
                <a:gd name="connsiteX2" fmla="*/ 186635 w 2825133"/>
                <a:gd name="connsiteY2" fmla="*/ 644396 h 2176408"/>
                <a:gd name="connsiteX3" fmla="*/ 1225932 w 2825133"/>
                <a:gd name="connsiteY3" fmla="*/ 43937 h 2176408"/>
                <a:gd name="connsiteX4" fmla="*/ 1599201 w 2825133"/>
                <a:gd name="connsiteY4" fmla="*/ 43937 h 2176408"/>
                <a:gd name="connsiteX5" fmla="*/ 2638499 w 2825133"/>
                <a:gd name="connsiteY5" fmla="*/ 644396 h 2176408"/>
                <a:gd name="connsiteX6" fmla="*/ 2825133 w 2825133"/>
                <a:gd name="connsiteY6" fmla="*/ 966593 h 2176408"/>
                <a:gd name="connsiteX7" fmla="*/ 2825133 w 2825133"/>
                <a:gd name="connsiteY7" fmla="*/ 2167512 h 2176408"/>
                <a:gd name="connsiteX8" fmla="*/ 2823724 w 2825133"/>
                <a:gd name="connsiteY8" fmla="*/ 2176408 h 2176408"/>
                <a:gd name="connsiteX9" fmla="*/ 1409 w 2825133"/>
                <a:gd name="connsiteY9" fmla="*/ 2176408 h 217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5133" h="2176408">
                  <a:moveTo>
                    <a:pt x="0" y="2167512"/>
                  </a:moveTo>
                  <a:cubicBezTo>
                    <a:pt x="0" y="966593"/>
                    <a:pt x="0" y="966593"/>
                    <a:pt x="0" y="966593"/>
                  </a:cubicBezTo>
                  <a:cubicBezTo>
                    <a:pt x="0" y="849430"/>
                    <a:pt x="84169" y="702977"/>
                    <a:pt x="186635" y="644396"/>
                  </a:cubicBezTo>
                  <a:cubicBezTo>
                    <a:pt x="1225932" y="43937"/>
                    <a:pt x="1225932" y="43937"/>
                    <a:pt x="1225932" y="43937"/>
                  </a:cubicBezTo>
                  <a:cubicBezTo>
                    <a:pt x="1328398" y="-14645"/>
                    <a:pt x="1496735" y="-14645"/>
                    <a:pt x="1599201" y="43937"/>
                  </a:cubicBezTo>
                  <a:cubicBezTo>
                    <a:pt x="2638499" y="644396"/>
                    <a:pt x="2638499" y="644396"/>
                    <a:pt x="2638499" y="644396"/>
                  </a:cubicBezTo>
                  <a:cubicBezTo>
                    <a:pt x="2740965" y="702977"/>
                    <a:pt x="2825133" y="849430"/>
                    <a:pt x="2825133" y="966593"/>
                  </a:cubicBezTo>
                  <a:lnTo>
                    <a:pt x="2825133" y="2167512"/>
                  </a:lnTo>
                  <a:lnTo>
                    <a:pt x="2823724" y="2176408"/>
                  </a:lnTo>
                  <a:lnTo>
                    <a:pt x="1409" y="2176408"/>
                  </a:lnTo>
                  <a:close/>
                </a:path>
              </a:pathLst>
            </a:custGeom>
            <a:solidFill>
              <a:srgbClr val="002060"/>
            </a:soli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>
              <a:spLocks noChangeAspect="1"/>
            </p:cNvSpPr>
            <p:nvPr/>
          </p:nvSpPr>
          <p:spPr>
            <a:xfrm>
              <a:off x="160722" y="2967665"/>
              <a:ext cx="14606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LOGO</a:t>
              </a:r>
              <a:endParaRPr lang="zh-CN" altLang="en-US" sz="60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PA_文本框 12"/>
          <p:cNvSpPr txBox="1"/>
          <p:nvPr>
            <p:custDataLst>
              <p:tags r:id="rId6"/>
            </p:custDataLst>
          </p:nvPr>
        </p:nvSpPr>
        <p:spPr>
          <a:xfrm>
            <a:off x="2797151" y="2887060"/>
            <a:ext cx="660810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altLang="zh-CN" sz="40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zh-CN" altLang="en-US" sz="40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感谢观看！</a:t>
            </a:r>
            <a:endParaRPr lang="en-US" altLang="zh-CN" sz="40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4" name="PA_文本框 13"/>
          <p:cNvSpPr txBox="1"/>
          <p:nvPr>
            <p:custDataLst>
              <p:tags r:id="rId7"/>
            </p:custDataLst>
          </p:nvPr>
        </p:nvSpPr>
        <p:spPr>
          <a:xfrm>
            <a:off x="4105711" y="3479637"/>
            <a:ext cx="61266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8"/>
            </p:custDataLst>
          </p:nvPr>
        </p:nvCxnSpPr>
        <p:spPr>
          <a:xfrm rot="5400000">
            <a:off x="6151781" y="1010995"/>
            <a:ext cx="0" cy="5400000"/>
          </a:xfrm>
          <a:prstGeom prst="line">
            <a:avLst/>
          </a:prstGeom>
          <a:ln w="12700">
            <a:solidFill>
              <a:srgbClr val="1E3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任意多边形 19"/>
          <p:cNvSpPr>
            <a:spLocks/>
          </p:cNvSpPr>
          <p:nvPr>
            <p:custDataLst>
              <p:tags r:id="rId9"/>
            </p:custDataLst>
          </p:nvPr>
        </p:nvSpPr>
        <p:spPr bwMode="auto">
          <a:xfrm rot="5400000">
            <a:off x="7835307" y="-3292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PA_任意多边形 19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 rot="5400000">
            <a:off x="7805636" y="-7325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任意多边形 19"/>
          <p:cNvSpPr>
            <a:spLocks/>
          </p:cNvSpPr>
          <p:nvPr>
            <p:custDataLst>
              <p:tags r:id="rId11"/>
            </p:custDataLst>
          </p:nvPr>
        </p:nvSpPr>
        <p:spPr bwMode="auto">
          <a:xfrm rot="5400000">
            <a:off x="8398007" y="348154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PA_任意多边形 19"/>
          <p:cNvSpPr>
            <a:spLocks noChangeAspect="1"/>
          </p:cNvSpPr>
          <p:nvPr>
            <p:custDataLst>
              <p:tags r:id="rId12"/>
            </p:custDataLst>
          </p:nvPr>
        </p:nvSpPr>
        <p:spPr bwMode="auto">
          <a:xfrm rot="5400000">
            <a:off x="8378993" y="326839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PA_任意多边形 19"/>
          <p:cNvSpPr>
            <a:spLocks/>
          </p:cNvSpPr>
          <p:nvPr>
            <p:custDataLst>
              <p:tags r:id="rId13"/>
            </p:custDataLst>
          </p:nvPr>
        </p:nvSpPr>
        <p:spPr bwMode="auto">
          <a:xfrm rot="5400000">
            <a:off x="7856622" y="68424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PA_任意多边形 19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 rot="5400000">
            <a:off x="7837608" y="66293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PA_任意多边形 19"/>
          <p:cNvSpPr>
            <a:spLocks/>
          </p:cNvSpPr>
          <p:nvPr>
            <p:custDataLst>
              <p:tags r:id="rId15"/>
            </p:custDataLst>
          </p:nvPr>
        </p:nvSpPr>
        <p:spPr bwMode="auto">
          <a:xfrm rot="5400000">
            <a:off x="7273524" y="1055200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PA_任意多边形 19"/>
          <p:cNvSpPr>
            <a:spLocks noChangeAspect="1"/>
          </p:cNvSpPr>
          <p:nvPr>
            <p:custDataLst>
              <p:tags r:id="rId16"/>
            </p:custDataLst>
          </p:nvPr>
        </p:nvSpPr>
        <p:spPr bwMode="auto">
          <a:xfrm rot="5400000">
            <a:off x="7254510" y="1033885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PA_任意多边形 19"/>
          <p:cNvSpPr>
            <a:spLocks/>
          </p:cNvSpPr>
          <p:nvPr>
            <p:custDataLst>
              <p:tags r:id="rId17"/>
            </p:custDataLst>
          </p:nvPr>
        </p:nvSpPr>
        <p:spPr bwMode="auto">
          <a:xfrm rot="5400000">
            <a:off x="6680929" y="70451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PA_任意多边形 19"/>
          <p:cNvSpPr>
            <a:spLocks noChangeAspect="1"/>
          </p:cNvSpPr>
          <p:nvPr>
            <p:custDataLst>
              <p:tags r:id="rId18"/>
            </p:custDataLst>
          </p:nvPr>
        </p:nvSpPr>
        <p:spPr bwMode="auto">
          <a:xfrm rot="5400000">
            <a:off x="6661915" y="68319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PA_任意多边形 19"/>
          <p:cNvSpPr>
            <a:spLocks/>
          </p:cNvSpPr>
          <p:nvPr>
            <p:custDataLst>
              <p:tags r:id="rId19"/>
            </p:custDataLst>
          </p:nvPr>
        </p:nvSpPr>
        <p:spPr bwMode="auto">
          <a:xfrm rot="5400000">
            <a:off x="7890441" y="141726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PA_任意多边形 19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 rot="5400000">
            <a:off x="7871427" y="139595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PA_任意多边形 19"/>
          <p:cNvSpPr>
            <a:spLocks/>
          </p:cNvSpPr>
          <p:nvPr>
            <p:custDataLst>
              <p:tags r:id="rId21"/>
            </p:custDataLst>
          </p:nvPr>
        </p:nvSpPr>
        <p:spPr bwMode="auto">
          <a:xfrm rot="5400000">
            <a:off x="7252208" y="178000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_任意多边形 19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 rot="5400000">
            <a:off x="7233194" y="1758693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PA_任意多边形 19"/>
          <p:cNvSpPr>
            <a:spLocks/>
          </p:cNvSpPr>
          <p:nvPr>
            <p:custDataLst>
              <p:tags r:id="rId23"/>
            </p:custDataLst>
          </p:nvPr>
        </p:nvSpPr>
        <p:spPr bwMode="auto">
          <a:xfrm rot="5400000">
            <a:off x="6009072" y="1050781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PA_任意多边形 19"/>
          <p:cNvSpPr>
            <a:spLocks noChangeAspect="1"/>
          </p:cNvSpPr>
          <p:nvPr>
            <p:custDataLst>
              <p:tags r:id="rId24"/>
            </p:custDataLst>
          </p:nvPr>
        </p:nvSpPr>
        <p:spPr bwMode="auto">
          <a:xfrm rot="5400000">
            <a:off x="5990058" y="102946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PA_任意多边形 19"/>
          <p:cNvSpPr>
            <a:spLocks/>
          </p:cNvSpPr>
          <p:nvPr>
            <p:custDataLst>
              <p:tags r:id="rId25"/>
            </p:custDataLst>
          </p:nvPr>
        </p:nvSpPr>
        <p:spPr bwMode="auto">
          <a:xfrm rot="5400000">
            <a:off x="7885542" y="214462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PA_任意多边形 19"/>
          <p:cNvSpPr>
            <a:spLocks noChangeAspect="1"/>
          </p:cNvSpPr>
          <p:nvPr>
            <p:custDataLst>
              <p:tags r:id="rId26"/>
            </p:custDataLst>
          </p:nvPr>
        </p:nvSpPr>
        <p:spPr bwMode="auto">
          <a:xfrm rot="5400000">
            <a:off x="7866528" y="212330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PA_任意多边形 19"/>
          <p:cNvSpPr>
            <a:spLocks/>
          </p:cNvSpPr>
          <p:nvPr>
            <p:custDataLst>
              <p:tags r:id="rId27"/>
            </p:custDataLst>
          </p:nvPr>
        </p:nvSpPr>
        <p:spPr bwMode="auto">
          <a:xfrm rot="5400000">
            <a:off x="5746751" y="1917826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PA_任意多边形 19"/>
          <p:cNvSpPr>
            <a:spLocks/>
          </p:cNvSpPr>
          <p:nvPr>
            <p:custDataLst>
              <p:tags r:id="rId28"/>
            </p:custDataLst>
          </p:nvPr>
        </p:nvSpPr>
        <p:spPr bwMode="auto">
          <a:xfrm rot="5400000">
            <a:off x="5378758" y="1018019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PA_任意多边形 19"/>
          <p:cNvSpPr>
            <a:spLocks/>
          </p:cNvSpPr>
          <p:nvPr>
            <p:custDataLst>
              <p:tags r:id="rId29"/>
            </p:custDataLst>
          </p:nvPr>
        </p:nvSpPr>
        <p:spPr bwMode="auto">
          <a:xfrm rot="5400000">
            <a:off x="6771102" y="292695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PA_任意多边形 19"/>
          <p:cNvSpPr>
            <a:spLocks/>
          </p:cNvSpPr>
          <p:nvPr>
            <p:custDataLst>
              <p:tags r:id="rId30"/>
            </p:custDataLst>
          </p:nvPr>
        </p:nvSpPr>
        <p:spPr bwMode="auto">
          <a:xfrm rot="5400000">
            <a:off x="7479316" y="733313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任意多边形 19"/>
          <p:cNvSpPr>
            <a:spLocks/>
          </p:cNvSpPr>
          <p:nvPr>
            <p:custDataLst>
              <p:tags r:id="rId31"/>
            </p:custDataLst>
          </p:nvPr>
        </p:nvSpPr>
        <p:spPr bwMode="auto">
          <a:xfrm rot="5400000">
            <a:off x="6764519" y="1117096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7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37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0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1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28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96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9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2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2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3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4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5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5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9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6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9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8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2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2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4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1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38586" y="1491753"/>
            <a:ext cx="3935146" cy="3935146"/>
          </a:xfrm>
          <a:prstGeom prst="ellipse">
            <a:avLst/>
          </a:prstGeom>
          <a:noFill/>
          <a:ln w="19050">
            <a:solidFill>
              <a:srgbClr val="0A3F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88227" y="1531234"/>
            <a:ext cx="3815544" cy="3815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248149" y="1591156"/>
            <a:ext cx="3695700" cy="36957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90157" y="1415735"/>
            <a:ext cx="1012723" cy="101272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9423" y="3042191"/>
            <a:ext cx="269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确定分析目标</a:t>
            </a:r>
          </a:p>
        </p:txBody>
      </p:sp>
      <p:sp>
        <p:nvSpPr>
          <p:cNvPr id="8" name="矩形 7"/>
          <p:cNvSpPr/>
          <p:nvPr/>
        </p:nvSpPr>
        <p:spPr>
          <a:xfrm>
            <a:off x="4487332" y="3155780"/>
            <a:ext cx="3217334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49331" y="1615778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71"/>
          <p:cNvSpPr/>
          <p:nvPr/>
        </p:nvSpPr>
        <p:spPr>
          <a:xfrm>
            <a:off x="5931706" y="4253809"/>
            <a:ext cx="348906" cy="60960"/>
          </a:xfrm>
          <a:prstGeom prst="roundRect">
            <a:avLst>
              <a:gd name="adj" fmla="val 50000"/>
            </a:avLst>
          </a:prstGeom>
          <a:solidFill>
            <a:srgbClr val="1D3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98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6159" y="4429760"/>
            <a:ext cx="0" cy="782320"/>
          </a:xfrm>
          <a:prstGeom prst="line">
            <a:avLst/>
          </a:prstGeom>
          <a:ln w="25400" cap="rnd">
            <a:solidFill>
              <a:srgbClr val="0A3F7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534158" y="3251046"/>
            <a:ext cx="375920" cy="375920"/>
            <a:chOff x="1534158" y="3352646"/>
            <a:chExt cx="375920" cy="375920"/>
          </a:xfrm>
        </p:grpSpPr>
        <p:sp>
          <p:nvSpPr>
            <p:cNvPr id="13" name="椭圆 12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302240" y="3251046"/>
            <a:ext cx="375920" cy="375920"/>
            <a:chOff x="10302240" y="3352646"/>
            <a:chExt cx="375920" cy="375920"/>
          </a:xfrm>
        </p:grpSpPr>
        <p:sp>
          <p:nvSpPr>
            <p:cNvPr id="16" name="椭圆 15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7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2 L 0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5" grpId="1" animBg="1"/>
      <p:bldP spid="5" grpId="2" animBg="1"/>
      <p:bldP spid="6" grpId="0" animBg="1"/>
      <p:bldP spid="7" grpId="0"/>
      <p:bldP spid="8" grpId="0"/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确定分析目标</a:t>
            </a: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6" y="1224700"/>
            <a:ext cx="5400584" cy="50840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gradFill flip="none" rotWithShape="1">
              <a:gsLst>
                <a:gs pos="53000">
                  <a:schemeClr val="bg1">
                    <a:alpha val="9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7200000" scaled="0"/>
              <a:tileRect/>
            </a:gradFill>
          </a:ln>
          <a:effectLst>
            <a:outerShdw blurRad="482600" dist="279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5028" y="122470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获取什么数据？</a:t>
            </a:r>
          </a:p>
        </p:txBody>
      </p:sp>
      <p:sp>
        <p:nvSpPr>
          <p:cNvPr id="13" name="矩形 12"/>
          <p:cNvSpPr/>
          <p:nvPr/>
        </p:nvSpPr>
        <p:spPr>
          <a:xfrm>
            <a:off x="6125028" y="1957827"/>
            <a:ext cx="466304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招聘信息，这是我目前想要获取的数据，因为我们很快就将面临找实习、找工作的事情，爬取一些数据来进行分析是有点好处的。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招聘网站很多，爬取哪一个？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跟我们专业相关性比较高的网站有：牛客网、字节跳动官网、华为官网，这些都有招聘相关的板块信息，但是，这个“行家”的网站可不是随便就能爬取数据的，反爬虫机制比较强，以我的水平是不能突破的。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还有其它类型的一些招聘网站，比如前程无忧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51job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网站，它也有反爬虫机制，进入他的主界面需要滑块验证，我没有搞明白这个东西，然后就没能获取到数据。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最后我获取的是腾讯招聘官网的信息，以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作为关键词，因为他没有反爬虫机制，对我们爬虫小白来说比较简单，但是他的信息相对比较少一些。</a:t>
            </a:r>
          </a:p>
        </p:txBody>
      </p:sp>
    </p:spTree>
    <p:extLst>
      <p:ext uri="{BB962C8B-B14F-4D97-AF65-F5344CB8AC3E}">
        <p14:creationId xmlns:p14="http://schemas.microsoft.com/office/powerpoint/2010/main" val="40917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/>
          <p:bldP spid="1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4D4855-3E30-CDFA-7848-DBA5FC92D0B7}"/>
              </a:ext>
            </a:extLst>
          </p:cNvPr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确定分析目标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4C23FF3-1A93-643C-79E9-2BAD57C12645}"/>
              </a:ext>
            </a:extLst>
          </p:cNvPr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803556-A8AA-EB12-C4CB-C2763E4D1B3C}"/>
              </a:ext>
            </a:extLst>
          </p:cNvPr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3FC9232-A5FE-6339-CAE1-5CA7FACB0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7" y="1247774"/>
            <a:ext cx="9738134" cy="493745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71F43AB-407E-7714-026B-DB3B22692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7" y="1210188"/>
            <a:ext cx="9190516" cy="47476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A3A42D5-F311-DC1F-9DD5-784C23048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7" y="1247774"/>
            <a:ext cx="9267058" cy="4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38586" y="1491753"/>
            <a:ext cx="3935146" cy="3935146"/>
          </a:xfrm>
          <a:prstGeom prst="ellipse">
            <a:avLst/>
          </a:prstGeom>
          <a:noFill/>
          <a:ln w="19050">
            <a:solidFill>
              <a:srgbClr val="0A3F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88227" y="1531234"/>
            <a:ext cx="3815544" cy="3815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248149" y="1591156"/>
            <a:ext cx="3695700" cy="36957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790157" y="1415735"/>
            <a:ext cx="1012723" cy="101272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9583" y="3067711"/>
            <a:ext cx="269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获取数据</a:t>
            </a:r>
          </a:p>
        </p:txBody>
      </p:sp>
      <p:sp>
        <p:nvSpPr>
          <p:cNvPr id="9" name="矩形 8"/>
          <p:cNvSpPr/>
          <p:nvPr/>
        </p:nvSpPr>
        <p:spPr>
          <a:xfrm>
            <a:off x="6949331" y="1615778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71"/>
          <p:cNvSpPr/>
          <p:nvPr/>
        </p:nvSpPr>
        <p:spPr>
          <a:xfrm>
            <a:off x="5931706" y="4253809"/>
            <a:ext cx="348906" cy="60960"/>
          </a:xfrm>
          <a:prstGeom prst="roundRect">
            <a:avLst>
              <a:gd name="adj" fmla="val 50000"/>
            </a:avLst>
          </a:prstGeom>
          <a:solidFill>
            <a:srgbClr val="1D3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498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6159" y="4429760"/>
            <a:ext cx="0" cy="782320"/>
          </a:xfrm>
          <a:prstGeom prst="line">
            <a:avLst/>
          </a:prstGeom>
          <a:ln w="25400" cap="rnd">
            <a:solidFill>
              <a:srgbClr val="0A3F7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534158" y="3251046"/>
            <a:ext cx="375920" cy="375920"/>
            <a:chOff x="1534158" y="3352646"/>
            <a:chExt cx="375920" cy="375920"/>
          </a:xfrm>
        </p:grpSpPr>
        <p:sp>
          <p:nvSpPr>
            <p:cNvPr id="13" name="椭圆 12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302240" y="3251046"/>
            <a:ext cx="375920" cy="375920"/>
            <a:chOff x="10302240" y="3352646"/>
            <a:chExt cx="375920" cy="375920"/>
          </a:xfrm>
        </p:grpSpPr>
        <p:sp>
          <p:nvSpPr>
            <p:cNvPr id="16" name="椭圆 15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2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2 L 0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5" grpId="1" animBg="1"/>
      <p:bldP spid="5" grpId="2" animBg="1"/>
      <p:bldP spid="6" grpId="0" animBg="1"/>
      <p:bldP spid="7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获取数据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requests.get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()</a:t>
            </a:r>
            <a:endParaRPr lang="zh-CN" altLang="en-US" sz="2800" spc="6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A57AADB-C1A0-2672-E854-6C08EFE5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04" y="1357357"/>
            <a:ext cx="5515901" cy="17206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9046E65-B763-77CB-9531-8B7154B6F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04" y="3463076"/>
            <a:ext cx="10228312" cy="250189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C0439EE-026D-B445-0A0C-D4B48D544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5" y="1365529"/>
            <a:ext cx="5515900" cy="172066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8C0E437-2C7E-F201-32B9-FD9A12688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8" y="1001931"/>
            <a:ext cx="10326308" cy="547509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90B2CD1-9B7A-49A2-229B-0F873287E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9" y="939632"/>
            <a:ext cx="10526537" cy="56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4D4855-3E30-CDFA-7848-DBA5FC92D0B7}"/>
              </a:ext>
            </a:extLst>
          </p:cNvPr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获取数据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get_url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函数和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get_detail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4C23FF3-1A93-643C-79E9-2BAD57C12645}"/>
              </a:ext>
            </a:extLst>
          </p:cNvPr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803556-A8AA-EB12-C4CB-C2763E4D1B3C}"/>
              </a:ext>
            </a:extLst>
          </p:cNvPr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56F39-10E9-CFFA-22C5-0F369BA6E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38" y="1351150"/>
            <a:ext cx="10173752" cy="38973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6B4193-F49E-53D5-F7ED-1163209C3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15" y="1207555"/>
            <a:ext cx="6864524" cy="53330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0D3998-6BB5-3D9F-FE08-3FC61853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31" y="1140452"/>
            <a:ext cx="9838254" cy="466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1064E7-8501-25BA-54F7-997770650023}"/>
              </a:ext>
            </a:extLst>
          </p:cNvPr>
          <p:cNvSpPr/>
          <p:nvPr/>
        </p:nvSpPr>
        <p:spPr>
          <a:xfrm>
            <a:off x="1525620" y="1140452"/>
            <a:ext cx="1552575" cy="378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4057FA-05E5-AFE5-CFBA-FF5B7B61A994}"/>
              </a:ext>
            </a:extLst>
          </p:cNvPr>
          <p:cNvSpPr/>
          <p:nvPr/>
        </p:nvSpPr>
        <p:spPr>
          <a:xfrm>
            <a:off x="1874746" y="5506850"/>
            <a:ext cx="1552575" cy="378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71946B-4161-8086-A85D-D553648D2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60" y="1075804"/>
            <a:ext cx="8773725" cy="551331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F55DE9E-52EC-15B4-559A-8E1E89838F37}"/>
              </a:ext>
            </a:extLst>
          </p:cNvPr>
          <p:cNvSpPr/>
          <p:nvPr/>
        </p:nvSpPr>
        <p:spPr>
          <a:xfrm>
            <a:off x="3702301" y="6101516"/>
            <a:ext cx="1552575" cy="378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54C508-29C0-96D3-4E3D-7E13B7DE6EED}"/>
              </a:ext>
            </a:extLst>
          </p:cNvPr>
          <p:cNvSpPr/>
          <p:nvPr/>
        </p:nvSpPr>
        <p:spPr>
          <a:xfrm>
            <a:off x="2183710" y="1080206"/>
            <a:ext cx="3712265" cy="439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3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8855903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4D4855-3E30-CDFA-7848-DBA5FC92D0B7}"/>
              </a:ext>
            </a:extLst>
          </p:cNvPr>
          <p:cNvSpPr txBox="1"/>
          <p:nvPr/>
        </p:nvSpPr>
        <p:spPr>
          <a:xfrm>
            <a:off x="1013938" y="317394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获取数据</a:t>
            </a:r>
            <a:r>
              <a:rPr lang="en-US" altLang="zh-CN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-</a:t>
            </a:r>
            <a:r>
              <a:rPr lang="en-US" altLang="zh-CN" sz="2800" spc="6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save_to_file</a:t>
            </a:r>
            <a:r>
              <a:rPr lang="zh-CN" altLang="en-US" sz="2800" spc="6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函数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4C23FF3-1A93-643C-79E9-2BAD57C12645}"/>
              </a:ext>
            </a:extLst>
          </p:cNvPr>
          <p:cNvSpPr>
            <a:spLocks/>
          </p:cNvSpPr>
          <p:nvPr/>
        </p:nvSpPr>
        <p:spPr bwMode="auto">
          <a:xfrm rot="10800000">
            <a:off x="123154" y="65000"/>
            <a:ext cx="809350" cy="907305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803556-A8AA-EB12-C4CB-C2763E4D1B3C}"/>
              </a:ext>
            </a:extLst>
          </p:cNvPr>
          <p:cNvSpPr txBox="1"/>
          <p:nvPr/>
        </p:nvSpPr>
        <p:spPr>
          <a:xfrm>
            <a:off x="106880" y="3173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5F714-703B-2BB1-C6A8-B5796A0D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75" y="2745251"/>
            <a:ext cx="9301449" cy="13674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72577C7-FA8C-3F61-ECA9-DC002075C92D}"/>
              </a:ext>
            </a:extLst>
          </p:cNvPr>
          <p:cNvSpPr/>
          <p:nvPr/>
        </p:nvSpPr>
        <p:spPr>
          <a:xfrm>
            <a:off x="2383734" y="2639893"/>
            <a:ext cx="3712265" cy="439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4A683F-3E72-F4B2-CA72-BD87EBB9EF7B}"/>
              </a:ext>
            </a:extLst>
          </p:cNvPr>
          <p:cNvSpPr/>
          <p:nvPr/>
        </p:nvSpPr>
        <p:spPr>
          <a:xfrm>
            <a:off x="2383734" y="3376320"/>
            <a:ext cx="3712265" cy="439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12C634-F745-84CB-E1BE-0637A172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6" y="1770262"/>
            <a:ext cx="10592575" cy="38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E7CEBCA-7E5A-41D2-9823-8704176F32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abZ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Gm2d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abZ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Rptn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Rptn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Rptn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Rptn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Gm2d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Gm2dK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EabZ0orC8BtSgAAAGsAAAAbAAAAdW5pdmVyc2FsL3VuaXZlcnNhbC5wbmcueG1ss7GvyM1RKEstKs7Mz7NVMtQzULK34+WyKShKLctMLVeoAIoZ6RlAgJJCJSq3PDOlJAMoZGBujBDMSM1MzyixVbIwMIUL6gPNBABQSwECAAAUAAIACABGm2dKFQ6tKGQEAAAHEQAAHQAAAAAAAAABAAAAAAAAAAAAdW5pdmVyc2FsL2NvbW1vbl9tZXNzYWdlcy5sbmdQSwECAAAUAAIACABGm2dKCH4LIykDAACGDAAAJwAAAAAAAAABAAAAAACfBAAAdW5pdmVyc2FsL2ZsYXNoX3B1Ymxpc2hpbmdfc2V0dGluZ3MueG1sUEsBAgAAFAACAAgARptnSrX8CWS6AgAAVQoAACEAAAAAAAAAAQAAAAAADQgAAHVuaXZlcnNhbC9mbGFzaF9za2luX3NldHRpbmdzLnhtbFBLAQIAABQAAgAIAEabZ0oqlg9n/gIAAJcLAAAmAAAAAAAAAAEAAAAAAAYLAAB1bml2ZXJzYWwvaHRtbF9wdWJsaXNoaW5nX3NldHRpbmdzLnhtbFBLAQIAABQAAgAIAEabZ0pocVKRmgEAAB8GAAAfAAAAAAAAAAEAAAAAAEgOAAB1bml2ZXJzYWwvaHRtbF9za2luX3NldHRpbmdzLmpzUEsBAgAAFAACAAgARptnSj08L9HBAAAA5QEAABoAAAAAAAAAAQAAAAAAHxAAAHVuaXZlcnNhbC9pMThuX3ByZXNldHMueG1sUEsBAgAAFAACAAgARptnSnL80YFnAAAAawAAABwAAAAAAAAAAQAAAAAAGBEAAHVuaXZlcnNhbC9sb2NhbF9zZXR0aW5ncy54bWxQSwECAAAUAAIACABElFdHI7RO+/sCAACwCAAAFAAAAAAAAAABAAAAAAC5EQAAdW5pdmVyc2FsL3BsYXllci54bWxQSwECAAAUAAIACABGm2dKsIcj9GwBAAD3AgAAKQAAAAAAAAABAAAAAADmFAAAdW5pdmVyc2FsL3NraW5fY3VzdG9taXphdGlvbl9zZXR0aW5ncy54bWxQSwECAAAUAAIACABGm2dKBdmJyEoNAADVIQAAFwAAAAAAAAAAAAAAAACZFgAAdW5pdmVyc2FsL3VuaXZlcnNhbC5wbmdQSwECAAAUAAIACABGm2dKKwvAbUoAAABrAAAAGwAAAAAAAAABAAAAAAAYJAAAdW5pdmVyc2FsL3VuaXZlcnNhbC5wbmcueG1sUEsFBgAAAAALAAsASQMAAJskAAAAAA=="/>
  <p:tag name="ISPRING_PRESENTATION_TITLE" val="M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LvyhTools保存的主题色-20170316-1529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8FCE"/>
      </a:accent1>
      <a:accent2>
        <a:srgbClr val="93C9E3"/>
      </a:accent2>
      <a:accent3>
        <a:srgbClr val="2C8FCE"/>
      </a:accent3>
      <a:accent4>
        <a:srgbClr val="93C9E3"/>
      </a:accent4>
      <a:accent5>
        <a:srgbClr val="2C8FCE"/>
      </a:accent5>
      <a:accent6>
        <a:srgbClr val="93C9E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756</Words>
  <Application>Microsoft Office PowerPoint</Application>
  <PresentationFormat>宽屏</PresentationFormat>
  <Paragraphs>97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方正楷体_GBK</vt:lpstr>
      <vt:lpstr>Agency FB</vt:lpstr>
      <vt:lpstr>Arial</vt:lpstr>
      <vt:lpstr>Calibri</vt:lpstr>
      <vt:lpstr>第一PPT，www.1ppt.com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</dc:title>
  <dc:creator>第一PPT</dc:creator>
  <cp:keywords>www.1ppt.com</cp:keywords>
  <dc:description>www.1ppt.com</dc:description>
  <cp:lastModifiedBy>琴凤</cp:lastModifiedBy>
  <cp:revision>60</cp:revision>
  <dcterms:created xsi:type="dcterms:W3CDTF">2017-02-17T02:33:41Z</dcterms:created>
  <dcterms:modified xsi:type="dcterms:W3CDTF">2023-02-01T06:14:32Z</dcterms:modified>
  <cp:category>模板</cp:category>
</cp:coreProperties>
</file>